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8" r:id="rId2"/>
    <p:sldId id="300" r:id="rId3"/>
    <p:sldId id="298" r:id="rId4"/>
    <p:sldId id="299" r:id="rId5"/>
    <p:sldId id="303" r:id="rId6"/>
    <p:sldId id="306" r:id="rId7"/>
    <p:sldId id="307" r:id="rId8"/>
    <p:sldId id="305" r:id="rId9"/>
    <p:sldId id="288" r:id="rId10"/>
    <p:sldId id="289" r:id="rId11"/>
    <p:sldId id="290" r:id="rId12"/>
    <p:sldId id="291" r:id="rId13"/>
    <p:sldId id="292" r:id="rId14"/>
    <p:sldId id="293" r:id="rId15"/>
    <p:sldId id="301" r:id="rId16"/>
    <p:sldId id="284" r:id="rId17"/>
    <p:sldId id="269" r:id="rId18"/>
  </p:sldIdLst>
  <p:sldSz cx="12192000" cy="6858000"/>
  <p:notesSz cx="6888163" cy="100218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58" autoAdjust="0"/>
    <p:restoredTop sz="82360" autoAdjust="0"/>
  </p:normalViewPr>
  <p:slideViewPr>
    <p:cSldViewPr snapToGrid="0">
      <p:cViewPr>
        <p:scale>
          <a:sx n="90" d="100"/>
          <a:sy n="90" d="100"/>
        </p:scale>
        <p:origin x="-173" y="629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2" d="100"/>
          <a:sy n="62" d="100"/>
        </p:scale>
        <p:origin x="-3226" y="-82"/>
      </p:cViewPr>
      <p:guideLst>
        <p:guide orient="horz" pos="3156"/>
        <p:guide pos="2169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275286-7D80-4585-8033-E09AA45E3D2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518746B6-A9D5-4609-AA84-781FADC88F5B}">
      <dgm:prSet phldrT="[Κείμενο]" custT="1"/>
      <dgm:spPr/>
      <dgm:t>
        <a:bodyPr/>
        <a:lstStyle/>
        <a:p>
          <a:r>
            <a:rPr lang="el-GR" sz="1600" dirty="0"/>
            <a:t>Περιβαλλοντικά</a:t>
          </a:r>
        </a:p>
      </dgm:t>
    </dgm:pt>
    <dgm:pt modelId="{2CCB9513-0A4A-4A21-9A3C-CE12D68BE487}" type="parTrans" cxnId="{FF7DD821-B006-4B87-AC74-602B2EEC6F8D}">
      <dgm:prSet/>
      <dgm:spPr/>
      <dgm:t>
        <a:bodyPr/>
        <a:lstStyle/>
        <a:p>
          <a:endParaRPr lang="el-GR" sz="1600"/>
        </a:p>
      </dgm:t>
    </dgm:pt>
    <dgm:pt modelId="{BA599D02-8E46-4BD7-A0EA-F9B4C1A5512E}" type="sibTrans" cxnId="{FF7DD821-B006-4B87-AC74-602B2EEC6F8D}">
      <dgm:prSet/>
      <dgm:spPr/>
      <dgm:t>
        <a:bodyPr/>
        <a:lstStyle/>
        <a:p>
          <a:endParaRPr lang="el-GR" sz="1600"/>
        </a:p>
      </dgm:t>
    </dgm:pt>
    <dgm:pt modelId="{718CC2A1-C459-4C13-AF04-3E1182D8FDC4}">
      <dgm:prSet phldrT="[Κείμενο]" custT="1"/>
      <dgm:spPr/>
      <dgm:t>
        <a:bodyPr/>
        <a:lstStyle/>
        <a:p>
          <a:r>
            <a:rPr lang="el-GR" sz="1600" dirty="0"/>
            <a:t>Μείωση περιβαλλοντικών προβλημάτων και προβλημάτων υγείας – Αποδοτικότερη αξιοποίηση φυσικών πόρων</a:t>
          </a:r>
        </a:p>
      </dgm:t>
    </dgm:pt>
    <dgm:pt modelId="{4130FA2A-A153-477F-BEA7-EED03FEA951C}" type="parTrans" cxnId="{1D98585E-16F7-41D7-9617-72E86E9B81EB}">
      <dgm:prSet/>
      <dgm:spPr/>
      <dgm:t>
        <a:bodyPr/>
        <a:lstStyle/>
        <a:p>
          <a:endParaRPr lang="el-GR" sz="1600"/>
        </a:p>
      </dgm:t>
    </dgm:pt>
    <dgm:pt modelId="{1AFE21DF-843B-43CC-AE44-FB6D1445F693}" type="sibTrans" cxnId="{1D98585E-16F7-41D7-9617-72E86E9B81EB}">
      <dgm:prSet/>
      <dgm:spPr/>
      <dgm:t>
        <a:bodyPr/>
        <a:lstStyle/>
        <a:p>
          <a:endParaRPr lang="el-GR" sz="1600"/>
        </a:p>
      </dgm:t>
    </dgm:pt>
    <dgm:pt modelId="{9E1B37A7-4540-4764-BBBC-80E03D23A5FA}">
      <dgm:prSet phldrT="[Κείμενο]" custT="1"/>
      <dgm:spPr/>
      <dgm:t>
        <a:bodyPr/>
        <a:lstStyle/>
        <a:p>
          <a:r>
            <a:rPr lang="el-GR" sz="1600" dirty="0"/>
            <a:t>Μείωση εκπομπών αερίων θερμοκηπίου</a:t>
          </a:r>
        </a:p>
      </dgm:t>
    </dgm:pt>
    <dgm:pt modelId="{1E95D19A-02B2-41B0-B0E4-1FA215854394}" type="parTrans" cxnId="{C5CF993C-EABD-4553-96C1-D8A70021AEE6}">
      <dgm:prSet/>
      <dgm:spPr/>
      <dgm:t>
        <a:bodyPr/>
        <a:lstStyle/>
        <a:p>
          <a:endParaRPr lang="el-GR" sz="1600"/>
        </a:p>
      </dgm:t>
    </dgm:pt>
    <dgm:pt modelId="{4575E8B1-B9ED-4B8E-8F49-514F63310BD7}" type="sibTrans" cxnId="{C5CF993C-EABD-4553-96C1-D8A70021AEE6}">
      <dgm:prSet/>
      <dgm:spPr/>
      <dgm:t>
        <a:bodyPr/>
        <a:lstStyle/>
        <a:p>
          <a:endParaRPr lang="el-GR" sz="1600"/>
        </a:p>
      </dgm:t>
    </dgm:pt>
    <dgm:pt modelId="{6690FDAE-688F-4569-AC5C-F25B791BA4A6}">
      <dgm:prSet phldrT="[Κείμενο]" custT="1"/>
      <dgm:spPr/>
      <dgm:t>
        <a:bodyPr/>
        <a:lstStyle/>
        <a:p>
          <a:r>
            <a:rPr lang="el-GR" sz="1600" dirty="0"/>
            <a:t>Οικονομικά</a:t>
          </a:r>
        </a:p>
      </dgm:t>
    </dgm:pt>
    <dgm:pt modelId="{791903D2-6852-40B2-A034-65EF3C6B641A}" type="parTrans" cxnId="{953C6E52-D23B-49EE-85DF-A145F1033267}">
      <dgm:prSet/>
      <dgm:spPr/>
      <dgm:t>
        <a:bodyPr/>
        <a:lstStyle/>
        <a:p>
          <a:endParaRPr lang="el-GR" sz="1600"/>
        </a:p>
      </dgm:t>
    </dgm:pt>
    <dgm:pt modelId="{E6CC3883-E360-4A62-B803-603BAC2B2590}" type="sibTrans" cxnId="{953C6E52-D23B-49EE-85DF-A145F1033267}">
      <dgm:prSet/>
      <dgm:spPr/>
      <dgm:t>
        <a:bodyPr/>
        <a:lstStyle/>
        <a:p>
          <a:endParaRPr lang="el-GR" sz="1600"/>
        </a:p>
      </dgm:t>
    </dgm:pt>
    <dgm:pt modelId="{EDA25A7B-D51B-405B-B3B7-E81F2DBBAD90}">
      <dgm:prSet phldrT="[Κείμενο]" custT="1"/>
      <dgm:spPr/>
      <dgm:t>
        <a:bodyPr/>
        <a:lstStyle/>
        <a:p>
          <a:r>
            <a:rPr lang="el-GR" sz="1600" dirty="0"/>
            <a:t>Υψηλή αξία υλικών που ανακτώνται</a:t>
          </a:r>
        </a:p>
      </dgm:t>
    </dgm:pt>
    <dgm:pt modelId="{634466E7-2BC0-47F8-82C7-0A8C3299D120}" type="parTrans" cxnId="{D33D1BAA-0B38-4129-BA92-F5AB5941961B}">
      <dgm:prSet/>
      <dgm:spPr/>
      <dgm:t>
        <a:bodyPr/>
        <a:lstStyle/>
        <a:p>
          <a:endParaRPr lang="el-GR" sz="1600"/>
        </a:p>
      </dgm:t>
    </dgm:pt>
    <dgm:pt modelId="{B1DF9533-AE88-4F03-BEC1-197F51DD3538}" type="sibTrans" cxnId="{D33D1BAA-0B38-4129-BA92-F5AB5941961B}">
      <dgm:prSet/>
      <dgm:spPr/>
      <dgm:t>
        <a:bodyPr/>
        <a:lstStyle/>
        <a:p>
          <a:endParaRPr lang="el-GR" sz="1600"/>
        </a:p>
      </dgm:t>
    </dgm:pt>
    <dgm:pt modelId="{8A1B2826-C0B5-4A86-9563-7BA282EF2D97}">
      <dgm:prSet phldrT="[Κείμενο]" custT="1"/>
      <dgm:spPr/>
      <dgm:t>
        <a:bodyPr/>
        <a:lstStyle/>
        <a:p>
          <a:r>
            <a:rPr lang="el-GR" sz="1600" dirty="0"/>
            <a:t>Μείωση κόστους</a:t>
          </a:r>
        </a:p>
      </dgm:t>
    </dgm:pt>
    <dgm:pt modelId="{C751ED7E-0218-44CA-AEC0-F7BAAE6B3471}" type="parTrans" cxnId="{A4BCA641-72EE-471B-88CE-61DD2BBF2B32}">
      <dgm:prSet/>
      <dgm:spPr/>
      <dgm:t>
        <a:bodyPr/>
        <a:lstStyle/>
        <a:p>
          <a:endParaRPr lang="el-GR" sz="1600"/>
        </a:p>
      </dgm:t>
    </dgm:pt>
    <dgm:pt modelId="{9AEB6B18-DE72-437D-83CF-7028001C8ABA}" type="sibTrans" cxnId="{A4BCA641-72EE-471B-88CE-61DD2BBF2B32}">
      <dgm:prSet/>
      <dgm:spPr/>
      <dgm:t>
        <a:bodyPr/>
        <a:lstStyle/>
        <a:p>
          <a:endParaRPr lang="el-GR" sz="1600"/>
        </a:p>
      </dgm:t>
    </dgm:pt>
    <dgm:pt modelId="{F2960985-A266-47C9-8A90-05CA0500C159}">
      <dgm:prSet phldrT="[Κείμενο]" custT="1"/>
      <dgm:spPr/>
      <dgm:t>
        <a:bodyPr/>
        <a:lstStyle/>
        <a:p>
          <a:r>
            <a:rPr lang="el-GR" sz="1600" dirty="0"/>
            <a:t>Κοινωνικά</a:t>
          </a:r>
        </a:p>
      </dgm:t>
    </dgm:pt>
    <dgm:pt modelId="{D0F28286-A2BB-433E-8F5C-25473CF3CC51}" type="parTrans" cxnId="{4952C05E-AC8E-4A1C-AFD4-AFF146C1ECAD}">
      <dgm:prSet/>
      <dgm:spPr/>
      <dgm:t>
        <a:bodyPr/>
        <a:lstStyle/>
        <a:p>
          <a:endParaRPr lang="el-GR" sz="1600"/>
        </a:p>
      </dgm:t>
    </dgm:pt>
    <dgm:pt modelId="{1555CF3B-0EF1-426D-B137-299F22E6091D}" type="sibTrans" cxnId="{4952C05E-AC8E-4A1C-AFD4-AFF146C1ECAD}">
      <dgm:prSet/>
      <dgm:spPr/>
      <dgm:t>
        <a:bodyPr/>
        <a:lstStyle/>
        <a:p>
          <a:endParaRPr lang="el-GR" sz="1600"/>
        </a:p>
      </dgm:t>
    </dgm:pt>
    <dgm:pt modelId="{475A5769-1BBA-4CCE-989C-15B9D93C91CB}">
      <dgm:prSet phldrT="[Κείμενο]" custT="1"/>
      <dgm:spPr/>
      <dgm:t>
        <a:bodyPr/>
        <a:lstStyle/>
        <a:p>
          <a:r>
            <a:rPr lang="el-GR" sz="1600" dirty="0"/>
            <a:t>Δημιουργία θέσεων εργασίας</a:t>
          </a:r>
        </a:p>
      </dgm:t>
    </dgm:pt>
    <dgm:pt modelId="{CA8AC623-195C-4092-8E5F-5B22EC16A17A}" type="parTrans" cxnId="{F57AEF5F-D04A-41CE-BC88-FBCBE6AB11FB}">
      <dgm:prSet/>
      <dgm:spPr/>
      <dgm:t>
        <a:bodyPr/>
        <a:lstStyle/>
        <a:p>
          <a:endParaRPr lang="el-GR" sz="1600"/>
        </a:p>
      </dgm:t>
    </dgm:pt>
    <dgm:pt modelId="{396716F1-5FCF-4824-913B-26079A1C9941}" type="sibTrans" cxnId="{F57AEF5F-D04A-41CE-BC88-FBCBE6AB11FB}">
      <dgm:prSet/>
      <dgm:spPr/>
      <dgm:t>
        <a:bodyPr/>
        <a:lstStyle/>
        <a:p>
          <a:endParaRPr lang="el-GR" sz="1600"/>
        </a:p>
      </dgm:t>
    </dgm:pt>
    <dgm:pt modelId="{2B06508B-B4B3-41A5-AC51-7415B653846A}">
      <dgm:prSet phldrT="[Κείμενο]" custT="1"/>
      <dgm:spPr/>
      <dgm:t>
        <a:bodyPr/>
        <a:lstStyle/>
        <a:p>
          <a:r>
            <a:rPr lang="el-GR" sz="1600" dirty="0"/>
            <a:t>Αποφυγή αρνητικών επιπτώσεων σε τοπικό επίπεδο, π.χ. υποβάθμιση τοπίου, τοπική υδατική και αέρια ρύπανση, κλπ.</a:t>
          </a:r>
        </a:p>
      </dgm:t>
    </dgm:pt>
    <dgm:pt modelId="{F9B0F5B9-5C67-433C-90E6-A1AA53A590B6}" type="parTrans" cxnId="{68E39539-055D-45C0-BF21-14CEDAA32518}">
      <dgm:prSet/>
      <dgm:spPr/>
      <dgm:t>
        <a:bodyPr/>
        <a:lstStyle/>
        <a:p>
          <a:endParaRPr lang="el-GR" sz="1600"/>
        </a:p>
      </dgm:t>
    </dgm:pt>
    <dgm:pt modelId="{CAEB527A-2ECF-42B8-82C8-EB4108D08B35}" type="sibTrans" cxnId="{68E39539-055D-45C0-BF21-14CEDAA32518}">
      <dgm:prSet/>
      <dgm:spPr/>
      <dgm:t>
        <a:bodyPr/>
        <a:lstStyle/>
        <a:p>
          <a:endParaRPr lang="el-GR" sz="1600"/>
        </a:p>
      </dgm:t>
    </dgm:pt>
    <dgm:pt modelId="{0C9017AF-C3E6-482E-8C4A-3BD34561094D}">
      <dgm:prSet phldrT="[Κείμενο]" custT="1"/>
      <dgm:spPr/>
      <dgm:t>
        <a:bodyPr/>
        <a:lstStyle/>
        <a:p>
          <a:r>
            <a:rPr lang="el-GR" sz="1600" dirty="0"/>
            <a:t>Αντιμετώπιση προβλημάτων που προκύπτουν από την αστικοποίηση</a:t>
          </a:r>
          <a:r>
            <a:rPr lang="en-US" sz="1600" dirty="0"/>
            <a:t>:</a:t>
          </a:r>
          <a:r>
            <a:rPr lang="el-GR" sz="1600" dirty="0"/>
            <a:t> υποβάθμιση φυσικού περιβάλλοντος και βιοποικιλότητας, καταστροφή πολιτιστικής κληρονομιάς</a:t>
          </a:r>
        </a:p>
      </dgm:t>
    </dgm:pt>
    <dgm:pt modelId="{482ADA14-B818-4926-973F-17DB621698C6}" type="parTrans" cxnId="{FCE45CA5-734A-47BD-8489-22EFA9D5D091}">
      <dgm:prSet/>
      <dgm:spPr/>
      <dgm:t>
        <a:bodyPr/>
        <a:lstStyle/>
        <a:p>
          <a:endParaRPr lang="el-GR" sz="1600"/>
        </a:p>
      </dgm:t>
    </dgm:pt>
    <dgm:pt modelId="{9D33B1D6-48AE-4C7A-A283-A383CE02D0A3}" type="sibTrans" cxnId="{FCE45CA5-734A-47BD-8489-22EFA9D5D091}">
      <dgm:prSet/>
      <dgm:spPr/>
      <dgm:t>
        <a:bodyPr/>
        <a:lstStyle/>
        <a:p>
          <a:endParaRPr lang="el-GR" sz="1600"/>
        </a:p>
      </dgm:t>
    </dgm:pt>
    <dgm:pt modelId="{792519CA-C8B7-4DA9-A814-08F337ABA1CF}">
      <dgm:prSet phldrT="[Κείμενο]" custT="1"/>
      <dgm:spPr/>
      <dgm:t>
        <a:bodyPr/>
        <a:lstStyle/>
        <a:p>
          <a:r>
            <a:rPr lang="el-GR" sz="1600" dirty="0"/>
            <a:t>Επιμήκυνση χρόνων ζωής ΧΥΤΑ</a:t>
          </a:r>
        </a:p>
      </dgm:t>
    </dgm:pt>
    <dgm:pt modelId="{02FA9EDB-5F89-4DD5-A577-BCA12E5ADF90}" type="parTrans" cxnId="{2E0EAB02-3B24-4136-8EF3-0796EBC76091}">
      <dgm:prSet/>
      <dgm:spPr/>
      <dgm:t>
        <a:bodyPr/>
        <a:lstStyle/>
        <a:p>
          <a:endParaRPr lang="el-GR" sz="1600"/>
        </a:p>
      </dgm:t>
    </dgm:pt>
    <dgm:pt modelId="{5C1FB26B-04CB-4803-B22B-2EF32B5838DD}" type="sibTrans" cxnId="{2E0EAB02-3B24-4136-8EF3-0796EBC76091}">
      <dgm:prSet/>
      <dgm:spPr/>
      <dgm:t>
        <a:bodyPr/>
        <a:lstStyle/>
        <a:p>
          <a:endParaRPr lang="el-GR" sz="1600"/>
        </a:p>
      </dgm:t>
    </dgm:pt>
    <dgm:pt modelId="{66764724-326E-4772-B753-C4B6EC11DF85}">
      <dgm:prSet phldrT="[Κείμενο]" custT="1"/>
      <dgm:spPr/>
      <dgm:t>
        <a:bodyPr/>
        <a:lstStyle/>
        <a:p>
          <a:r>
            <a:rPr lang="el-GR" sz="1600" dirty="0"/>
            <a:t>Ενδυνάμωση περιβαλλοντικής συνείδησης</a:t>
          </a:r>
        </a:p>
      </dgm:t>
    </dgm:pt>
    <dgm:pt modelId="{BDCA8C34-D2A9-4D10-8B2D-400205E8DFC0}" type="parTrans" cxnId="{E72CE948-96FE-4C69-968F-61E4F90DEFA7}">
      <dgm:prSet/>
      <dgm:spPr/>
      <dgm:t>
        <a:bodyPr/>
        <a:lstStyle/>
        <a:p>
          <a:endParaRPr lang="el-GR" sz="1600"/>
        </a:p>
      </dgm:t>
    </dgm:pt>
    <dgm:pt modelId="{560316FF-29B7-45DE-85AF-EDA8701C05AE}" type="sibTrans" cxnId="{E72CE948-96FE-4C69-968F-61E4F90DEFA7}">
      <dgm:prSet/>
      <dgm:spPr/>
      <dgm:t>
        <a:bodyPr/>
        <a:lstStyle/>
        <a:p>
          <a:endParaRPr lang="el-GR" sz="1600"/>
        </a:p>
      </dgm:t>
    </dgm:pt>
    <dgm:pt modelId="{0E3B8AF1-3991-49B6-9DEE-21B9C2B07705}">
      <dgm:prSet phldrT="[Κείμενο]" custT="1"/>
      <dgm:spPr/>
      <dgm:t>
        <a:bodyPr/>
        <a:lstStyle/>
        <a:p>
          <a:r>
            <a:rPr lang="el-GR" sz="1600" dirty="0"/>
            <a:t>Αύξηση αξίας εξαγωγών ανακυκλώσιμων υλικών</a:t>
          </a:r>
        </a:p>
      </dgm:t>
    </dgm:pt>
    <dgm:pt modelId="{11FEF36D-5A7D-450F-B2AA-4B95D9D525E2}" type="parTrans" cxnId="{899C74AC-13E7-4695-AE2E-A6D47566EF81}">
      <dgm:prSet/>
      <dgm:spPr/>
      <dgm:t>
        <a:bodyPr/>
        <a:lstStyle/>
        <a:p>
          <a:endParaRPr lang="el-GR"/>
        </a:p>
      </dgm:t>
    </dgm:pt>
    <dgm:pt modelId="{A527AC1A-3AA6-4A58-A02C-23DAC6953CC9}" type="sibTrans" cxnId="{899C74AC-13E7-4695-AE2E-A6D47566EF81}">
      <dgm:prSet/>
      <dgm:spPr/>
      <dgm:t>
        <a:bodyPr/>
        <a:lstStyle/>
        <a:p>
          <a:endParaRPr lang="el-GR"/>
        </a:p>
      </dgm:t>
    </dgm:pt>
    <dgm:pt modelId="{3DAEEAA6-1C12-492C-9F3D-C44AA6F37E1A}" type="pres">
      <dgm:prSet presAssocID="{24275286-7D80-4585-8033-E09AA45E3D2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81B6449D-1FE5-4482-9A7B-DEF8DF443034}" type="pres">
      <dgm:prSet presAssocID="{518746B6-A9D5-4609-AA84-781FADC88F5B}" presName="composite" presStyleCnt="0"/>
      <dgm:spPr/>
    </dgm:pt>
    <dgm:pt modelId="{7CE465FA-4B6D-46DD-9BC4-F19CE9C10451}" type="pres">
      <dgm:prSet presAssocID="{518746B6-A9D5-4609-AA84-781FADC88F5B}" presName="parentText" presStyleLbl="alignNode1" presStyleIdx="0" presStyleCnt="3" custScaleX="113577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1F32D35-2F57-4784-AD0F-326CD3264537}" type="pres">
      <dgm:prSet presAssocID="{518746B6-A9D5-4609-AA84-781FADC88F5B}" presName="descendantText" presStyleLbl="alignAcc1" presStyleIdx="0" presStyleCnt="3" custScaleY="13996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12953B-2380-4CAF-BF37-5A6FB89880A4}" type="pres">
      <dgm:prSet presAssocID="{BA599D02-8E46-4BD7-A0EA-F9B4C1A5512E}" presName="sp" presStyleCnt="0"/>
      <dgm:spPr/>
    </dgm:pt>
    <dgm:pt modelId="{C7FD8A5A-84CB-4850-A0BC-BF6C2B49EEA9}" type="pres">
      <dgm:prSet presAssocID="{6690FDAE-688F-4569-AC5C-F25B791BA4A6}" presName="composite" presStyleCnt="0"/>
      <dgm:spPr/>
    </dgm:pt>
    <dgm:pt modelId="{CFAEF415-53C9-4722-B41E-C3C314D63EBD}" type="pres">
      <dgm:prSet presAssocID="{6690FDAE-688F-4569-AC5C-F25B791BA4A6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1BC4E53-3D2C-4E1E-AE52-9EC79DEC5108}" type="pres">
      <dgm:prSet presAssocID="{6690FDAE-688F-4569-AC5C-F25B791BA4A6}" presName="descendantText" presStyleLbl="alignAcc1" presStyleIdx="1" presStyleCnt="3" custScaleX="10007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F435AF-F254-4D46-98FB-05BFC23D35F0}" type="pres">
      <dgm:prSet presAssocID="{E6CC3883-E360-4A62-B803-603BAC2B2590}" presName="sp" presStyleCnt="0"/>
      <dgm:spPr/>
    </dgm:pt>
    <dgm:pt modelId="{0F05421F-AA27-4470-9B1C-AC3999CE683D}" type="pres">
      <dgm:prSet presAssocID="{F2960985-A266-47C9-8A90-05CA0500C159}" presName="composite" presStyleCnt="0"/>
      <dgm:spPr/>
    </dgm:pt>
    <dgm:pt modelId="{C3186E04-EC7A-47CB-B194-65045829FCD6}" type="pres">
      <dgm:prSet presAssocID="{F2960985-A266-47C9-8A90-05CA0500C159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E75C75-84F0-4DF4-B91F-070BA708E1E9}" type="pres">
      <dgm:prSet presAssocID="{F2960985-A266-47C9-8A90-05CA0500C159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72CE948-96FE-4C69-968F-61E4F90DEFA7}" srcId="{F2960985-A266-47C9-8A90-05CA0500C159}" destId="{66764724-326E-4772-B753-C4B6EC11DF85}" srcOrd="2" destOrd="0" parTransId="{BDCA8C34-D2A9-4D10-8B2D-400205E8DFC0}" sibTransId="{560316FF-29B7-45DE-85AF-EDA8701C05AE}"/>
    <dgm:cxn modelId="{F411B2CE-819D-4BEC-A289-64E43552291E}" type="presOf" srcId="{6690FDAE-688F-4569-AC5C-F25B791BA4A6}" destId="{CFAEF415-53C9-4722-B41E-C3C314D63EBD}" srcOrd="0" destOrd="0" presId="urn:microsoft.com/office/officeart/2005/8/layout/chevron2"/>
    <dgm:cxn modelId="{E5459DAB-6EC1-4CE0-8860-5A1514A43992}" type="presOf" srcId="{66764724-326E-4772-B753-C4B6EC11DF85}" destId="{8CE75C75-84F0-4DF4-B91F-070BA708E1E9}" srcOrd="0" destOrd="2" presId="urn:microsoft.com/office/officeart/2005/8/layout/chevron2"/>
    <dgm:cxn modelId="{635426DB-7466-49B5-8ABF-898B2CF35CE1}" type="presOf" srcId="{9E1B37A7-4540-4764-BBBC-80E03D23A5FA}" destId="{31F32D35-2F57-4784-AD0F-326CD3264537}" srcOrd="0" destOrd="1" presId="urn:microsoft.com/office/officeart/2005/8/layout/chevron2"/>
    <dgm:cxn modelId="{F0E0FD64-B9F6-480D-A316-F9F591F01196}" type="presOf" srcId="{EDA25A7B-D51B-405B-B3B7-E81F2DBBAD90}" destId="{91BC4E53-3D2C-4E1E-AE52-9EC79DEC5108}" srcOrd="0" destOrd="0" presId="urn:microsoft.com/office/officeart/2005/8/layout/chevron2"/>
    <dgm:cxn modelId="{049AAEBE-A3FE-4D4F-817F-D286E5944AC5}" type="presOf" srcId="{475A5769-1BBA-4CCE-989C-15B9D93C91CB}" destId="{8CE75C75-84F0-4DF4-B91F-070BA708E1E9}" srcOrd="0" destOrd="0" presId="urn:microsoft.com/office/officeart/2005/8/layout/chevron2"/>
    <dgm:cxn modelId="{953C6E52-D23B-49EE-85DF-A145F1033267}" srcId="{24275286-7D80-4585-8033-E09AA45E3D2C}" destId="{6690FDAE-688F-4569-AC5C-F25B791BA4A6}" srcOrd="1" destOrd="0" parTransId="{791903D2-6852-40B2-A034-65EF3C6B641A}" sibTransId="{E6CC3883-E360-4A62-B803-603BAC2B2590}"/>
    <dgm:cxn modelId="{5612E905-8554-40FE-9398-81DE9EF50148}" type="presOf" srcId="{718CC2A1-C459-4C13-AF04-3E1182D8FDC4}" destId="{31F32D35-2F57-4784-AD0F-326CD3264537}" srcOrd="0" destOrd="0" presId="urn:microsoft.com/office/officeart/2005/8/layout/chevron2"/>
    <dgm:cxn modelId="{EE5104A4-D759-4D80-A55F-B8CFE2984689}" type="presOf" srcId="{8A1B2826-C0B5-4A86-9563-7BA282EF2D97}" destId="{91BC4E53-3D2C-4E1E-AE52-9EC79DEC5108}" srcOrd="0" destOrd="1" presId="urn:microsoft.com/office/officeart/2005/8/layout/chevron2"/>
    <dgm:cxn modelId="{0BC8568A-C925-4328-B825-5DD482740918}" type="presOf" srcId="{2B06508B-B4B3-41A5-AC51-7415B653846A}" destId="{31F32D35-2F57-4784-AD0F-326CD3264537}" srcOrd="0" destOrd="2" presId="urn:microsoft.com/office/officeart/2005/8/layout/chevron2"/>
    <dgm:cxn modelId="{8A5758A1-51F6-4CBA-A62F-DF955A901780}" type="presOf" srcId="{24275286-7D80-4585-8033-E09AA45E3D2C}" destId="{3DAEEAA6-1C12-492C-9F3D-C44AA6F37E1A}" srcOrd="0" destOrd="0" presId="urn:microsoft.com/office/officeart/2005/8/layout/chevron2"/>
    <dgm:cxn modelId="{899C74AC-13E7-4695-AE2E-A6D47566EF81}" srcId="{6690FDAE-688F-4569-AC5C-F25B791BA4A6}" destId="{0E3B8AF1-3991-49B6-9DEE-21B9C2B07705}" srcOrd="2" destOrd="0" parTransId="{11FEF36D-5A7D-450F-B2AA-4B95D9D525E2}" sibTransId="{A527AC1A-3AA6-4A58-A02C-23DAC6953CC9}"/>
    <dgm:cxn modelId="{4DF2E74A-936F-45E3-9D52-4588E6092CD1}" type="presOf" srcId="{0E3B8AF1-3991-49B6-9DEE-21B9C2B07705}" destId="{91BC4E53-3D2C-4E1E-AE52-9EC79DEC5108}" srcOrd="0" destOrd="2" presId="urn:microsoft.com/office/officeart/2005/8/layout/chevron2"/>
    <dgm:cxn modelId="{C5CF993C-EABD-4553-96C1-D8A70021AEE6}" srcId="{518746B6-A9D5-4609-AA84-781FADC88F5B}" destId="{9E1B37A7-4540-4764-BBBC-80E03D23A5FA}" srcOrd="1" destOrd="0" parTransId="{1E95D19A-02B2-41B0-B0E4-1FA215854394}" sibTransId="{4575E8B1-B9ED-4B8E-8F49-514F63310BD7}"/>
    <dgm:cxn modelId="{08E8DEB6-D62A-4176-B42B-E81C84213997}" type="presOf" srcId="{792519CA-C8B7-4DA9-A814-08F337ABA1CF}" destId="{8CE75C75-84F0-4DF4-B91F-070BA708E1E9}" srcOrd="0" destOrd="1" presId="urn:microsoft.com/office/officeart/2005/8/layout/chevron2"/>
    <dgm:cxn modelId="{A4BCA641-72EE-471B-88CE-61DD2BBF2B32}" srcId="{6690FDAE-688F-4569-AC5C-F25B791BA4A6}" destId="{8A1B2826-C0B5-4A86-9563-7BA282EF2D97}" srcOrd="1" destOrd="0" parTransId="{C751ED7E-0218-44CA-AEC0-F7BAAE6B3471}" sibTransId="{9AEB6B18-DE72-437D-83CF-7028001C8ABA}"/>
    <dgm:cxn modelId="{4952C05E-AC8E-4A1C-AFD4-AFF146C1ECAD}" srcId="{24275286-7D80-4585-8033-E09AA45E3D2C}" destId="{F2960985-A266-47C9-8A90-05CA0500C159}" srcOrd="2" destOrd="0" parTransId="{D0F28286-A2BB-433E-8F5C-25473CF3CC51}" sibTransId="{1555CF3B-0EF1-426D-B137-299F22E6091D}"/>
    <dgm:cxn modelId="{8769FC90-5D26-49FB-85D7-0CC9E555B076}" type="presOf" srcId="{F2960985-A266-47C9-8A90-05CA0500C159}" destId="{C3186E04-EC7A-47CB-B194-65045829FCD6}" srcOrd="0" destOrd="0" presId="urn:microsoft.com/office/officeart/2005/8/layout/chevron2"/>
    <dgm:cxn modelId="{F57AEF5F-D04A-41CE-BC88-FBCBE6AB11FB}" srcId="{F2960985-A266-47C9-8A90-05CA0500C159}" destId="{475A5769-1BBA-4CCE-989C-15B9D93C91CB}" srcOrd="0" destOrd="0" parTransId="{CA8AC623-195C-4092-8E5F-5B22EC16A17A}" sibTransId="{396716F1-5FCF-4824-913B-26079A1C9941}"/>
    <dgm:cxn modelId="{1D98585E-16F7-41D7-9617-72E86E9B81EB}" srcId="{518746B6-A9D5-4609-AA84-781FADC88F5B}" destId="{718CC2A1-C459-4C13-AF04-3E1182D8FDC4}" srcOrd="0" destOrd="0" parTransId="{4130FA2A-A153-477F-BEA7-EED03FEA951C}" sibTransId="{1AFE21DF-843B-43CC-AE44-FB6D1445F693}"/>
    <dgm:cxn modelId="{8AAACC40-AF66-49E0-B534-B3ED328EE7B7}" type="presOf" srcId="{518746B6-A9D5-4609-AA84-781FADC88F5B}" destId="{7CE465FA-4B6D-46DD-9BC4-F19CE9C10451}" srcOrd="0" destOrd="0" presId="urn:microsoft.com/office/officeart/2005/8/layout/chevron2"/>
    <dgm:cxn modelId="{D33D1BAA-0B38-4129-BA92-F5AB5941961B}" srcId="{6690FDAE-688F-4569-AC5C-F25B791BA4A6}" destId="{EDA25A7B-D51B-405B-B3B7-E81F2DBBAD90}" srcOrd="0" destOrd="0" parTransId="{634466E7-2BC0-47F8-82C7-0A8C3299D120}" sibTransId="{B1DF9533-AE88-4F03-BEC1-197F51DD3538}"/>
    <dgm:cxn modelId="{2E0EAB02-3B24-4136-8EF3-0796EBC76091}" srcId="{F2960985-A266-47C9-8A90-05CA0500C159}" destId="{792519CA-C8B7-4DA9-A814-08F337ABA1CF}" srcOrd="1" destOrd="0" parTransId="{02FA9EDB-5F89-4DD5-A577-BCA12E5ADF90}" sibTransId="{5C1FB26B-04CB-4803-B22B-2EF32B5838DD}"/>
    <dgm:cxn modelId="{FF7DD821-B006-4B87-AC74-602B2EEC6F8D}" srcId="{24275286-7D80-4585-8033-E09AA45E3D2C}" destId="{518746B6-A9D5-4609-AA84-781FADC88F5B}" srcOrd="0" destOrd="0" parTransId="{2CCB9513-0A4A-4A21-9A3C-CE12D68BE487}" sibTransId="{BA599D02-8E46-4BD7-A0EA-F9B4C1A5512E}"/>
    <dgm:cxn modelId="{FCE45CA5-734A-47BD-8489-22EFA9D5D091}" srcId="{518746B6-A9D5-4609-AA84-781FADC88F5B}" destId="{0C9017AF-C3E6-482E-8C4A-3BD34561094D}" srcOrd="3" destOrd="0" parTransId="{482ADA14-B818-4926-973F-17DB621698C6}" sibTransId="{9D33B1D6-48AE-4C7A-A283-A383CE02D0A3}"/>
    <dgm:cxn modelId="{FE765DDA-87BA-4CEC-9188-79F5930245A4}" type="presOf" srcId="{0C9017AF-C3E6-482E-8C4A-3BD34561094D}" destId="{31F32D35-2F57-4784-AD0F-326CD3264537}" srcOrd="0" destOrd="3" presId="urn:microsoft.com/office/officeart/2005/8/layout/chevron2"/>
    <dgm:cxn modelId="{68E39539-055D-45C0-BF21-14CEDAA32518}" srcId="{518746B6-A9D5-4609-AA84-781FADC88F5B}" destId="{2B06508B-B4B3-41A5-AC51-7415B653846A}" srcOrd="2" destOrd="0" parTransId="{F9B0F5B9-5C67-433C-90E6-A1AA53A590B6}" sibTransId="{CAEB527A-2ECF-42B8-82C8-EB4108D08B35}"/>
    <dgm:cxn modelId="{16AA1A26-41EA-42F6-81FB-0561FA43A08D}" type="presParOf" srcId="{3DAEEAA6-1C12-492C-9F3D-C44AA6F37E1A}" destId="{81B6449D-1FE5-4482-9A7B-DEF8DF443034}" srcOrd="0" destOrd="0" presId="urn:microsoft.com/office/officeart/2005/8/layout/chevron2"/>
    <dgm:cxn modelId="{8A53F577-DD77-4B47-9D6B-BACC20F9DDDB}" type="presParOf" srcId="{81B6449D-1FE5-4482-9A7B-DEF8DF443034}" destId="{7CE465FA-4B6D-46DD-9BC4-F19CE9C10451}" srcOrd="0" destOrd="0" presId="urn:microsoft.com/office/officeart/2005/8/layout/chevron2"/>
    <dgm:cxn modelId="{B9D6A522-BEEB-41E8-ABDC-55E7AE96D8FF}" type="presParOf" srcId="{81B6449D-1FE5-4482-9A7B-DEF8DF443034}" destId="{31F32D35-2F57-4784-AD0F-326CD3264537}" srcOrd="1" destOrd="0" presId="urn:microsoft.com/office/officeart/2005/8/layout/chevron2"/>
    <dgm:cxn modelId="{AB96F38D-BABE-47A4-8CE3-BAE1DCE34E05}" type="presParOf" srcId="{3DAEEAA6-1C12-492C-9F3D-C44AA6F37E1A}" destId="{A212953B-2380-4CAF-BF37-5A6FB89880A4}" srcOrd="1" destOrd="0" presId="urn:microsoft.com/office/officeart/2005/8/layout/chevron2"/>
    <dgm:cxn modelId="{1BA9F3C6-E439-4F2A-94D3-FC093C9D3D78}" type="presParOf" srcId="{3DAEEAA6-1C12-492C-9F3D-C44AA6F37E1A}" destId="{C7FD8A5A-84CB-4850-A0BC-BF6C2B49EEA9}" srcOrd="2" destOrd="0" presId="urn:microsoft.com/office/officeart/2005/8/layout/chevron2"/>
    <dgm:cxn modelId="{BD68098F-68E0-4A03-AA36-5BCE35366598}" type="presParOf" srcId="{C7FD8A5A-84CB-4850-A0BC-BF6C2B49EEA9}" destId="{CFAEF415-53C9-4722-B41E-C3C314D63EBD}" srcOrd="0" destOrd="0" presId="urn:microsoft.com/office/officeart/2005/8/layout/chevron2"/>
    <dgm:cxn modelId="{00DDC5C3-A487-47AA-AC7C-46B9152D2009}" type="presParOf" srcId="{C7FD8A5A-84CB-4850-A0BC-BF6C2B49EEA9}" destId="{91BC4E53-3D2C-4E1E-AE52-9EC79DEC5108}" srcOrd="1" destOrd="0" presId="urn:microsoft.com/office/officeart/2005/8/layout/chevron2"/>
    <dgm:cxn modelId="{2C7E446E-67F5-4BB0-B182-C81FEEA2D802}" type="presParOf" srcId="{3DAEEAA6-1C12-492C-9F3D-C44AA6F37E1A}" destId="{FBF435AF-F254-4D46-98FB-05BFC23D35F0}" srcOrd="3" destOrd="0" presId="urn:microsoft.com/office/officeart/2005/8/layout/chevron2"/>
    <dgm:cxn modelId="{D2F523B6-86D9-4703-950B-532C0575DE0C}" type="presParOf" srcId="{3DAEEAA6-1C12-492C-9F3D-C44AA6F37E1A}" destId="{0F05421F-AA27-4470-9B1C-AC3999CE683D}" srcOrd="4" destOrd="0" presId="urn:microsoft.com/office/officeart/2005/8/layout/chevron2"/>
    <dgm:cxn modelId="{42CAF173-FC11-486B-93C6-6AF76B901001}" type="presParOf" srcId="{0F05421F-AA27-4470-9B1C-AC3999CE683D}" destId="{C3186E04-EC7A-47CB-B194-65045829FCD6}" srcOrd="0" destOrd="0" presId="urn:microsoft.com/office/officeart/2005/8/layout/chevron2"/>
    <dgm:cxn modelId="{DB61C2CD-7545-4FDA-8CC1-7EED7BBDD5B4}" type="presParOf" srcId="{0F05421F-AA27-4470-9B1C-AC3999CE683D}" destId="{8CE75C75-84F0-4DF4-B91F-070BA708E1E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fld id="{30E08F2E-5F06-4CE2-A139-452A1382A6F0}" type="datetimeFigureOut">
              <a:rPr lang="en-US"/>
              <a:pPr/>
              <a:t>9/17/2020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B828588A-5C4E-401A-AECC-B6F63A9DE965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599797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835"/>
          </a:xfrm>
          <a:prstGeom prst="rect">
            <a:avLst/>
          </a:prstGeom>
        </p:spPr>
        <p:txBody>
          <a:bodyPr vert="horz" lIns="96625" tIns="48312" rIns="96625" bIns="48312" rtlCol="0"/>
          <a:lstStyle>
            <a:lvl1pPr algn="r">
              <a:defRPr sz="1300"/>
            </a:lvl1pPr>
          </a:lstStyle>
          <a:p>
            <a:endParaRPr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1863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5" tIns="48312" rIns="96625" bIns="4831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3034"/>
            <a:ext cx="5510530" cy="3946118"/>
          </a:xfrm>
          <a:prstGeom prst="rect">
            <a:avLst/>
          </a:prstGeom>
        </p:spPr>
        <p:txBody>
          <a:bodyPr vert="horz" lIns="96625" tIns="48312" rIns="96625" bIns="48312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l">
              <a:defRPr sz="13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9055"/>
            <a:ext cx="2984871" cy="502834"/>
          </a:xfrm>
          <a:prstGeom prst="rect">
            <a:avLst/>
          </a:prstGeom>
        </p:spPr>
        <p:txBody>
          <a:bodyPr vert="horz" lIns="96625" tIns="48312" rIns="96625" bIns="48312" rtlCol="0" anchor="b"/>
          <a:lstStyle>
            <a:lvl1pPr algn="r">
              <a:defRPr sz="1300"/>
            </a:lvl1pPr>
          </a:lstStyle>
          <a:p>
            <a:fld id="{77542409-6A04-4DC6-AC3A-D3758287A8F2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1150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008298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705206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73014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1592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15929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15929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42784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4278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5242784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815929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sz="1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42409-6A04-4DC6-AC3A-D3758287A8F2}" type="slidenum">
              <a:rPr lang="el-GR" smtClean="0"/>
              <a:pPr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09743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600200" y="0"/>
            <a:ext cx="5029200" cy="59436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777" y="3019706"/>
            <a:ext cx="4846320" cy="238760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777" y="5381894"/>
            <a:ext cx="4846320" cy="448056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/>
          </a:p>
        </p:txBody>
      </p:sp>
      <p:pic>
        <p:nvPicPr>
          <p:cNvPr id="8" name="Picture 7" descr="Puffy white clouds in deep blue sky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7400"/>
            <a:ext cx="1490472" cy="3886200"/>
          </a:xfrm>
          <a:prstGeom prst="rect">
            <a:avLst/>
          </a:prstGeom>
        </p:spPr>
      </p:pic>
      <p:pic>
        <p:nvPicPr>
          <p:cNvPr id="10" name="Picture 9" descr="Closeup of plant shoot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739128" y="2057400"/>
            <a:ext cx="2060767" cy="3886200"/>
          </a:xfrm>
          <a:prstGeom prst="rect">
            <a:avLst/>
          </a:prstGeom>
        </p:spPr>
      </p:pic>
      <p:pic>
        <p:nvPicPr>
          <p:cNvPr id="1026" name="Picture 2" descr="C:\Users\zpapa\Desktop\aek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1534" y="2057400"/>
            <a:ext cx="2768599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987310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7207092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190500"/>
            <a:ext cx="2057400" cy="5986463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90500"/>
            <a:ext cx="7734300" cy="5986463"/>
          </a:xfrm>
        </p:spPr>
        <p:txBody>
          <a:bodyPr vert="eaVer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210142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l-GR" dirty="0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50400" y="177800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051168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00199" y="2059146"/>
            <a:ext cx="7199696" cy="38862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777" y="2263913"/>
            <a:ext cx="6949440" cy="3143393"/>
          </a:xfrm>
        </p:spPr>
        <p:txBody>
          <a:bodyPr anchor="b"/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l-GR" dirty="0"/>
              <a:t>Κάντε κλικ για να επεξεργαστείτε τον τίτλο υποδείγματος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777" y="5381893"/>
            <a:ext cx="6949440" cy="449523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pic>
        <p:nvPicPr>
          <p:cNvPr id="11" name="Picture 10" descr="Closeup of green plant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2059146"/>
            <a:ext cx="1490472" cy="3886200"/>
          </a:xfrm>
          <a:prstGeom prst="rect">
            <a:avLst/>
          </a:prstGeom>
        </p:spPr>
      </p:pic>
      <p:pic>
        <p:nvPicPr>
          <p:cNvPr id="9218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94233" y="2062321"/>
            <a:ext cx="2768600" cy="388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289894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768">
          <p15:clr>
            <a:srgbClr val="FDE53C"/>
          </p15:clr>
        </p15:guide>
        <p15:guide id="2" orient="horz" pos="1296">
          <p15:clr>
            <a:srgbClr val="FDE53C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09700" y="1556281"/>
            <a:ext cx="4610099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56281"/>
            <a:ext cx="4609775" cy="4620682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816878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09699" y="1554480"/>
            <a:ext cx="4608576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09699" y="2434147"/>
            <a:ext cx="4608576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554480"/>
            <a:ext cx="4610100" cy="823912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34147"/>
            <a:ext cx="4610100" cy="381127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2718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5877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073937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4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9699" y="915923"/>
            <a:ext cx="5216979" cy="506577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4" y="3502152"/>
            <a:ext cx="4155622" cy="2479548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235495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82435" y="919616"/>
            <a:ext cx="4155622" cy="2532888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  <a:endParaRPr dirty="0"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915923"/>
            <a:ext cx="6626677" cy="5065776"/>
          </a:xfrm>
        </p:spPr>
        <p:txBody>
          <a:bodyPr tIns="1371600">
            <a:normAutofit/>
          </a:bodyPr>
          <a:lstStyle>
            <a:lvl1pPr marL="0" indent="0" algn="ctr">
              <a:spcBef>
                <a:spcPts val="0"/>
              </a:spcBef>
              <a:buNone/>
              <a:defRPr sz="2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82435" y="3502152"/>
            <a:ext cx="4155622" cy="2479547"/>
          </a:xfrm>
        </p:spPr>
        <p:txBody>
          <a:bodyPr>
            <a:normAutofit/>
          </a:bodyPr>
          <a:lstStyle>
            <a:lvl1pPr marL="0" indent="0">
              <a:spcBef>
                <a:spcPts val="9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/>
              <a:pPr/>
              <a:t>‹#›</a:t>
            </a:fld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164224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 xmlns=""/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629400"/>
            <a:ext cx="1499616" cy="228600"/>
          </a:xfrm>
          <a:prstGeom prst="rect">
            <a:avLst/>
          </a:prstGeom>
          <a:gradFill>
            <a:gsLst>
              <a:gs pos="0">
                <a:schemeClr val="accent1">
                  <a:lumMod val="15000"/>
                  <a:lumOff val="85000"/>
                </a:schemeClr>
              </a:gs>
              <a:gs pos="100000">
                <a:schemeClr val="accent1">
                  <a:lumMod val="15000"/>
                  <a:lumOff val="8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1609344" y="6629400"/>
            <a:ext cx="10582656" cy="228600"/>
          </a:xfrm>
          <a:prstGeom prst="rect">
            <a:avLst/>
          </a:prstGeom>
          <a:gradFill>
            <a:gsLst>
              <a:gs pos="0">
                <a:schemeClr val="accent1">
                  <a:lumMod val="35000"/>
                  <a:lumOff val="65000"/>
                </a:schemeClr>
              </a:gs>
              <a:gs pos="100000">
                <a:schemeClr val="accent1">
                  <a:lumMod val="35000"/>
                  <a:lumOff val="65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10026" y="276087"/>
            <a:ext cx="9371949" cy="118356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0027" y="1566001"/>
            <a:ext cx="9371948" cy="46206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</a:t>
            </a:r>
            <a:r>
              <a:rPr dirty="0"/>
              <a:t>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629400"/>
            <a:ext cx="4104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CD8D479-8942-46E8-A226-A4E01F7A105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3403" y="6629400"/>
            <a:ext cx="100066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37716" y="6629400"/>
            <a:ext cx="914425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66046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sz="3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10312" indent="-210312" algn="l" defTabSz="914400" rtl="0" eaLnBrk="1" latinLnBrk="0" hangingPunct="1">
        <a:lnSpc>
          <a:spcPct val="90000"/>
        </a:lnSpc>
        <a:spcBef>
          <a:spcPts val="11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38912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76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05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338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3624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5910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196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048256" indent="-155448" algn="l" defTabSz="914400" rtl="0" eaLnBrk="1" latinLnBrk="0" hangingPunct="1">
        <a:lnSpc>
          <a:spcPct val="90000"/>
        </a:lnSpc>
        <a:spcBef>
          <a:spcPts val="4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35848" y="-609600"/>
            <a:ext cx="5004582" cy="3200400"/>
          </a:xfrm>
        </p:spPr>
        <p:txBody>
          <a:bodyPr>
            <a:noAutofit/>
          </a:bodyPr>
          <a:lstStyle/>
          <a:p>
            <a:pPr algn="ctr"/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Κρίσιμα σημεία στη διαχείριση των ΑΕΚΚ</a:t>
            </a:r>
            <a:b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l-GR" sz="3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προς την κατεύθυνση της Κυκλικής Οικονομίας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95709" y="3489896"/>
            <a:ext cx="4846320" cy="1818704"/>
          </a:xfrm>
        </p:spPr>
        <p:txBody>
          <a:bodyPr>
            <a:noAutofit/>
          </a:bodyPr>
          <a:lstStyle/>
          <a:p>
            <a:pPr algn="ctr"/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Παρουσίαση: </a:t>
            </a:r>
          </a:p>
          <a:p>
            <a:pPr algn="ctr"/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Ζωή Παπαβασιλείου, </a:t>
            </a:r>
          </a:p>
          <a:p>
            <a:pPr algn="ctr"/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Πολιτικός </a:t>
            </a:r>
            <a:r>
              <a:rPr lang="el-G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Μηχ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l-G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κός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24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MSc</a:t>
            </a:r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ctr"/>
            <a:r>
              <a:rPr lang="el-GR" sz="24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Μέλος της Μ.Ε. Περιβάλλοντος και Υδάτων του ΤΕΕ – ΚΔΘ</a:t>
            </a:r>
          </a:p>
          <a:p>
            <a:pPr algn="ctr"/>
            <a:endParaRPr lang="el-GR" sz="2400" i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4CC6617-ECC0-417D-8A41-DBC09F828672}"/>
              </a:ext>
            </a:extLst>
          </p:cNvPr>
          <p:cNvSpPr txBox="1"/>
          <p:nvPr/>
        </p:nvSpPr>
        <p:spPr>
          <a:xfrm>
            <a:off x="3335866" y="6150035"/>
            <a:ext cx="5743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Μόνιμη Επιτροπή Περιβάλλοντος και Υδάτων  ΤΕΕ- ΚΔΘ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Γραφείο Ευρωπαϊκών Προγραμμάτων ΤΕΕ- ΚΔΘ</a:t>
            </a:r>
            <a:endParaRPr lang="el-GR" sz="1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13862" y="228600"/>
            <a:ext cx="2486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42615469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1" y="-13789"/>
            <a:ext cx="9371949" cy="1183566"/>
          </a:xfrm>
        </p:spPr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Προέλευση ΑΕΚΚ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1329268"/>
            <a:ext cx="10176933" cy="4605865"/>
          </a:xfrm>
        </p:spPr>
        <p:txBody>
          <a:bodyPr>
            <a:normAutofit/>
          </a:bodyPr>
          <a:lstStyle/>
          <a:p>
            <a:pPr algn="just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Οικοδομικές εργασίες: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ανεγέρσεις- εκσκαφές,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κατεδαφίσεις, ανακαινίσεις, επισκευές, περιφράξεις κατοικιών, επαγγελματικών χώρων και γενικότερα κτιριακών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συγκροτημάτων</a:t>
            </a:r>
          </a:p>
          <a:p>
            <a:pPr marL="0" indent="0" algn="just">
              <a:buNone/>
            </a:pPr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Έργα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υποδομών: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κατεδαφίσεις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κατασκευές ή επιδιορθώσεις δρόμων, γεφυρών, αποχετευτικών δικτύων, σηράγγων,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πεζοδρομίων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καθώς και αναπλάσεις χώρων κ.ά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Βιομηχανίες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δομικών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υλικών: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μονάδες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ετοίμου σκυροδέματος και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ασφαλτομιγμάτων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μονάδες παραγωγής προϊόντων από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σκυρόδεμα, μονάδες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επεξεργασίας μαρμάρου  και άλλων δομικών λίθων,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κ.ά.</a:t>
            </a:r>
          </a:p>
          <a:p>
            <a:pPr marL="0" indent="0" algn="just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Φυσικές ή τεχνολογικές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καταστροφές: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σεισμοί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πλημμύρες, κατολισθήσεις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10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656886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1" y="-13789"/>
            <a:ext cx="9371949" cy="1183566"/>
          </a:xfrm>
        </p:spPr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νακτώμενα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υλικά από ΑΕΚΚ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1329268"/>
            <a:ext cx="10436156" cy="4605865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Ανακυκλώσιμα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υλικά</a:t>
            </a:r>
          </a:p>
          <a:p>
            <a:pPr lvl="1" algn="just">
              <a:lnSpc>
                <a:spcPts val="216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Μέταλλο</a:t>
            </a:r>
          </a:p>
          <a:p>
            <a:pPr lvl="1" algn="just">
              <a:lnSpc>
                <a:spcPts val="216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Αλουμίνιο</a:t>
            </a:r>
          </a:p>
          <a:p>
            <a:pPr lvl="1" algn="just">
              <a:lnSpc>
                <a:spcPts val="216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Πλαστικό</a:t>
            </a:r>
          </a:p>
          <a:p>
            <a:pPr lvl="1" algn="just">
              <a:lnSpc>
                <a:spcPts val="216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Χαρτί</a:t>
            </a:r>
          </a:p>
          <a:p>
            <a:pPr lvl="1" algn="just">
              <a:lnSpc>
                <a:spcPts val="216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Γυαλί </a:t>
            </a:r>
          </a:p>
          <a:p>
            <a:pPr algn="just"/>
            <a:endParaRPr lang="el-GR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Ορυκτά απόβλητα</a:t>
            </a:r>
          </a:p>
          <a:p>
            <a:pPr lvl="1" algn="just">
              <a:lnSpc>
                <a:spcPts val="25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Σκυρόδεμα</a:t>
            </a:r>
          </a:p>
          <a:p>
            <a:pPr lvl="1" algn="just">
              <a:lnSpc>
                <a:spcPts val="25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Τούβλα, σοβάδες</a:t>
            </a:r>
          </a:p>
          <a:p>
            <a:pPr lvl="1" algn="just">
              <a:lnSpc>
                <a:spcPts val="2500"/>
              </a:lnSpc>
            </a:pP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Πλακάκια,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κεραμίδια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είδη υγιεινής</a:t>
            </a: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11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53828" y="2243666"/>
            <a:ext cx="2505238" cy="2040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710193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1" y="-13789"/>
            <a:ext cx="9371949" cy="1183566"/>
          </a:xfrm>
        </p:spPr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Χρήσεις ανακυκλωμένων υλικών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1329268"/>
            <a:ext cx="10436156" cy="4605865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Πλαστικά </a:t>
            </a:r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παραπροϊόντα </a:t>
            </a:r>
            <a:endParaRPr lang="el-GR" sz="2800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Προϊόντα 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πλαστικής ξυλείας (π.χ. παγκάκια, έπιπλα κήπου κ.ά.)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Διαχωριστικά αυτοκινητοδρόμων (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new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jersey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barriers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Κώνοι ρύθμισης της κυκλοφορίας</a:t>
            </a:r>
          </a:p>
          <a:p>
            <a:pPr algn="just"/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Γυαλί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Παραγωγή ινών γυαλιού για την κατασκευή ηχομονωτικών και θερμομονωτικών υλικών.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Κεραμικά πλακάκια από 100% ανακυκλωμένο γυαλί, τα οποία παρουσιάζουν εξαιρετικά ανακλαστική επιφάνεια μετά το γυάλισμα.</a:t>
            </a:r>
          </a:p>
          <a:p>
            <a:pPr algn="just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νακυκλωμένο ξύλο: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Κατασκευή MDF (συμπιεσμένα φύλλα μεσαίας πυκνότητας από ίνες μαλακής ξυλείας).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Παραγωγή προϊόντων όπως ξύλινα δάπεδα ή σανίδες κόντρα πλακέ.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Χρήση σε συνδυασμό με ανακυκλωμένα πλαστικά για τη δημιουργία εξαιρετικά αποτελεσματικών, υψηλής απόδοσης, συνθετικών υλικών. Αυτά τα υλικά χρησιμοποιούνται στην κατασκευή σε συσκευασίες ή σε διάφορες εξωτερικές κατασκευές (π.χ. παγκάκια).</a:t>
            </a: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12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7123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1" y="-13789"/>
            <a:ext cx="9371949" cy="1183566"/>
          </a:xfrm>
        </p:spPr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Χρήσεις ορυκτών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αποβλήτων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1329268"/>
            <a:ext cx="10436156" cy="4605865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Ανακυκλωμένο σκυρόδεμα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αδρανές υλικό, αντικαθιστώντας το χαλίκι και την άμμο.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Σε έργα οδοποιίας, κυρίως στην κατασκευή της βάσης από τον ασφαλτικό τάπητα.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υλικό κάλυψης των απορριμμάτων των ΧΥΤΑ ή για τις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επιχώσεις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σε οικοδομικά έργα.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πρώτη ύλη για την κατασκευή υλικών για πεζοδρόμια.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Σε έργα επεξεργασίας και βιολογικού καθαρισμού λυμάτων. Το σκυρόδεμα μπορεί να αντικαταστήσει φυσικά υλικά, όπως η άμμος και το χαλίκι, τα οποία χρησιμοποιούνται συνήθως σε μεγάλες ποσότητες για το σκοπό αυτό.</a:t>
            </a: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13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57739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1" y="-13789"/>
            <a:ext cx="9371949" cy="1183566"/>
          </a:xfrm>
        </p:spPr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Χρήσεις ορυκτών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αποβλήτων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38200" y="1329268"/>
            <a:ext cx="10436156" cy="4605865"/>
          </a:xfrm>
        </p:spPr>
        <p:txBody>
          <a:bodyPr>
            <a:normAutofit/>
          </a:bodyPr>
          <a:lstStyle/>
          <a:p>
            <a:pPr algn="just"/>
            <a:r>
              <a:rPr lang="el-GR" sz="2800" b="1" dirty="0">
                <a:latin typeface="Calibri" panose="020F0502020204030204" pitchFamily="34" charset="0"/>
                <a:cs typeface="Calibri" panose="020F0502020204030204" pitchFamily="34" charset="0"/>
              </a:rPr>
              <a:t>Τούβλα, πλακίδια και λοιπά </a:t>
            </a:r>
            <a:r>
              <a:rPr lang="el-GR" sz="28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κεραμικά</a:t>
            </a:r>
            <a:endParaRPr lang="el-GR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</a:t>
            </a:r>
            <a:r>
              <a:rPr lang="el-GR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υπόβαση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σε δρόμους ελαφριάς κυκλοφορίας</a:t>
            </a:r>
            <a:r>
              <a:rPr lang="el-G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l-G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Στην κάλυψη των ορυγμάτων που ανοίγονται για τα δίκτυα ύδρευσης και αποχέτευσης. Έτσι, μειώνουν τη χρήση της άμμου και την περιβαλλοντική επιβάρυνση που προκαλούν οι αμμοληψίες.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πρώτη ύλη για την κατασκευή νέων τούβλων.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άμμος για γήπεδα τένις (χωμάτινα τερέν).</a:t>
            </a:r>
          </a:p>
          <a:p>
            <a:pPr lvl="1" algn="just"/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Ως υποστρώματα για φυτά.</a:t>
            </a:r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482857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1" y="-13789"/>
            <a:ext cx="9371949" cy="1183566"/>
          </a:xfrm>
        </p:spPr>
        <p:txBody>
          <a:bodyPr/>
          <a:lstStyle/>
          <a:p>
            <a:pPr algn="ctr"/>
            <a:r>
              <a:rPr lang="el-GR" dirty="0" smtClean="0"/>
              <a:t>ΑΕΚΚ</a:t>
            </a:r>
            <a:r>
              <a:rPr lang="en-US" dirty="0" smtClean="0"/>
              <a:t> – </a:t>
            </a:r>
            <a:r>
              <a:rPr lang="el-GR" dirty="0" smtClean="0"/>
              <a:t>Τρέχουσα Κατάσταση</a:t>
            </a:r>
            <a:r>
              <a:rPr lang="el-GR" dirty="0"/>
              <a:t/>
            </a:r>
            <a:br>
              <a:rPr lang="el-GR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88999" y="1089189"/>
            <a:ext cx="7777623" cy="4501818"/>
          </a:xfrm>
        </p:spPr>
        <p:txBody>
          <a:bodyPr>
            <a:normAutofit/>
          </a:bodyPr>
          <a:lstStyle/>
          <a:p>
            <a:r>
              <a:rPr lang="el-GR" dirty="0" smtClean="0"/>
              <a:t>Βαριά </a:t>
            </a:r>
            <a:r>
              <a:rPr lang="el-GR" dirty="0"/>
              <a:t>και ογκώδη απόβλητα</a:t>
            </a:r>
          </a:p>
          <a:p>
            <a:r>
              <a:rPr lang="el-GR" dirty="0" smtClean="0"/>
              <a:t>Αντιπροσωπεύουν το 25</a:t>
            </a:r>
            <a:r>
              <a:rPr lang="el-GR" dirty="0"/>
              <a:t>% - 30% περίπου του συνόλου των παραγόμενων αποβλήτων στην </a:t>
            </a:r>
            <a:r>
              <a:rPr lang="el-GR" dirty="0" smtClean="0"/>
              <a:t>ΕΕ</a:t>
            </a:r>
          </a:p>
          <a:p>
            <a:r>
              <a:rPr lang="el-GR" dirty="0"/>
              <a:t>Ρεύμα αποβλήτων με προτεραιότητα διαχείρισης</a:t>
            </a:r>
          </a:p>
          <a:p>
            <a:r>
              <a:rPr lang="el-GR" dirty="0" smtClean="0"/>
              <a:t>Το </a:t>
            </a:r>
            <a:r>
              <a:rPr lang="el-GR" dirty="0"/>
              <a:t>επίπεδο ανακύκλωσης και επαναχρησιμοποίησης των ΑΕΚΚ ποικίλλει στην ΕΕ (10-90</a:t>
            </a:r>
            <a:r>
              <a:rPr lang="el-GR" dirty="0" smtClean="0"/>
              <a:t>%)</a:t>
            </a:r>
          </a:p>
          <a:p>
            <a:r>
              <a:rPr lang="el-GR" dirty="0"/>
              <a:t>Σε ορισμένα κράτη μέλη, </a:t>
            </a:r>
            <a:r>
              <a:rPr lang="el-GR" dirty="0" smtClean="0"/>
              <a:t>τα ΑΕΚΚ απορρίπτονται σε </a:t>
            </a:r>
            <a:r>
              <a:rPr lang="el-GR" dirty="0"/>
              <a:t>χώρους υγειονομικής ταφής. </a:t>
            </a:r>
          </a:p>
          <a:p>
            <a:r>
              <a:rPr lang="el-GR" dirty="0"/>
              <a:t>Εάν δεν διαχωρίζονται στην πηγή, μπορεί να περιέχουν μικρές ποσότητες επικίνδυνων αποβλήτων, με κίνδυνο να προκαλέσουν ιδιαίτερους κινδύνους για το </a:t>
            </a:r>
            <a:r>
              <a:rPr lang="el-GR" dirty="0" smtClean="0"/>
              <a:t>περιβάλλον</a:t>
            </a:r>
            <a:endParaRPr lang="en-US" dirty="0" smtClean="0"/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 descr="E:\business\!TEE-grafeio-europ-progr\PROJECTS\INTERREG\CONDEREF-PERIFEREIA\yliko-zoe\photos\aek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84671" y="1727199"/>
            <a:ext cx="2929995" cy="251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42984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CC3BAA-E7C2-4D54-ADEF-D3AA4FAB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1500" y="0"/>
            <a:ext cx="9391649" cy="875489"/>
          </a:xfrm>
        </p:spPr>
        <p:txBody>
          <a:bodyPr>
            <a:normAutofit/>
          </a:bodyPr>
          <a:lstStyle/>
          <a:p>
            <a:pPr algn="ctr"/>
            <a:r>
              <a:rPr lang="el-GR" dirty="0"/>
              <a:t>Οφέλη Αποτελεσματικής Διαχείρισης</a:t>
            </a:r>
          </a:p>
        </p:txBody>
      </p:sp>
      <p:graphicFrame>
        <p:nvGraphicFramePr>
          <p:cNvPr id="4" name="Διάγραμμα 3">
            <a:extLst>
              <a:ext uri="{FF2B5EF4-FFF2-40B4-BE49-F238E27FC236}">
                <a16:creationId xmlns:a16="http://schemas.microsoft.com/office/drawing/2014/main" xmlns="" id="{0BA284B1-7589-4A04-A9D5-0116A3C1D1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xmlns="" val="1073796769"/>
              </p:ext>
            </p:extLst>
          </p:nvPr>
        </p:nvGraphicFramePr>
        <p:xfrm>
          <a:off x="129387" y="943098"/>
          <a:ext cx="10112375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050" name="Picture 2" descr="http://www.philenews.com/temp/images/1000x3000/cache_1000x3000_Analog_medium_516897_234932_2442018.JPG">
            <a:extLst>
              <a:ext uri="{FF2B5EF4-FFF2-40B4-BE49-F238E27FC236}">
                <a16:creationId xmlns:a16="http://schemas.microsoft.com/office/drawing/2014/main" xmlns="" id="{06304992-4AD5-4068-9AEC-9723086D22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765" r="12377"/>
          <a:stretch/>
        </p:blipFill>
        <p:spPr bwMode="auto">
          <a:xfrm>
            <a:off x="9799649" y="2185987"/>
            <a:ext cx="2392351" cy="2486025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19648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826355" y="3208865"/>
            <a:ext cx="6949440" cy="1207839"/>
          </a:xfrm>
        </p:spPr>
        <p:txBody>
          <a:bodyPr/>
          <a:lstStyle/>
          <a:p>
            <a:pPr algn="ctr"/>
            <a:r>
              <a:rPr lang="el-GR" dirty="0"/>
              <a:t>Ευχαριστώ</a:t>
            </a:r>
            <a:endParaRPr lang="en-US" dirty="0"/>
          </a:p>
        </p:txBody>
      </p:sp>
      <p:sp>
        <p:nvSpPr>
          <p:cNvPr id="3" name="Title 3">
            <a:extLst>
              <a:ext uri="{FF2B5EF4-FFF2-40B4-BE49-F238E27FC236}">
                <a16:creationId xmlns:a16="http://schemas.microsoft.com/office/drawing/2014/main" xmlns="" id="{4D4514C6-2AAC-4F2A-9A22-93E39E57BF51}"/>
              </a:ext>
            </a:extLst>
          </p:cNvPr>
          <p:cNvSpPr txBox="1">
            <a:spLocks/>
          </p:cNvSpPr>
          <p:nvPr/>
        </p:nvSpPr>
        <p:spPr>
          <a:xfrm>
            <a:off x="1826355" y="6157609"/>
            <a:ext cx="6949440" cy="50132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5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rgbClr val="00B050"/>
                </a:solidFill>
              </a:rPr>
              <a:t>Being wise with waste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23400" y="194733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526289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19F7D4-856F-463F-9F66-C3BDF390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9892" y="143933"/>
            <a:ext cx="8849707" cy="872067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Μετάβαση από γραμμική σε κυκλική οικονομία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AFEC2FF-D05F-4D30-8FD8-B94BDB25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6266" y="1310327"/>
            <a:ext cx="10938934" cy="611607"/>
          </a:xfrm>
        </p:spPr>
        <p:txBody>
          <a:bodyPr anchor="t">
            <a:noAutofit/>
          </a:bodyPr>
          <a:lstStyle/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Το Γραμμικό Μοντέλο "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προμήθειας,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παραγωγής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, απόρριψης"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δεν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είναι πλέον βιώσιμο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2</a:t>
            </a:fld>
            <a:endParaRPr lang="el-GR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80583" y="1929337"/>
            <a:ext cx="9004300" cy="262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Θέση περιεχομένου 2">
            <a:extLst>
              <a:ext uri="{FF2B5EF4-FFF2-40B4-BE49-F238E27FC236}">
                <a16:creationId xmlns:a16="http://schemas.microsoft.com/office/drawing/2014/main" xmlns="" id="{9AFEC2FF-D05F-4D30-8FD8-B94BDB25E9B8}"/>
              </a:ext>
            </a:extLst>
          </p:cNvPr>
          <p:cNvSpPr txBox="1">
            <a:spLocks/>
          </p:cNvSpPr>
          <p:nvPr/>
        </p:nvSpPr>
        <p:spPr>
          <a:xfrm>
            <a:off x="457200" y="4993327"/>
            <a:ext cx="10938934" cy="89100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10312" indent="-210312" algn="l" defTabSz="914400" rtl="0" eaLnBrk="1" latinLnBrk="0" hangingPunct="1">
              <a:lnSpc>
                <a:spcPct val="90000"/>
              </a:lnSpc>
              <a:spcBef>
                <a:spcPts val="1100"/>
              </a:spcBef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38912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76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05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1338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624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910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8196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048256" indent="-155448" algn="l" defTabSz="914400" rtl="0" eaLnBrk="1" latinLnBrk="0" hangingPunct="1">
              <a:lnSpc>
                <a:spcPct val="90000"/>
              </a:lnSpc>
              <a:spcBef>
                <a:spcPts val="4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Η κυκλική οικονομία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είναι η απάντηση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στη φιλοδοξία για αειφόρο ανάπτυξη, λαμβάνοντας υπόψη την αυξανόμενη ανησυχία για την εξάντληση των φυσικών πόρων και την υποβάθμιση του περιβάλλοντος.</a:t>
            </a:r>
          </a:p>
        </p:txBody>
      </p:sp>
    </p:spTree>
    <p:extLst>
      <p:ext uri="{BB962C8B-B14F-4D97-AF65-F5344CB8AC3E}">
        <p14:creationId xmlns:p14="http://schemas.microsoft.com/office/powerpoint/2010/main" xmlns="" val="2264419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19F7D4-856F-463F-9F66-C3BDF390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759" y="0"/>
            <a:ext cx="7969174" cy="872067"/>
          </a:xfrm>
        </p:spPr>
        <p:txBody>
          <a:bodyPr>
            <a:normAutofit/>
          </a:bodyPr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Κυκλική οικονομία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AFEC2FF-D05F-4D30-8FD8-B94BDB25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066" y="980126"/>
            <a:ext cx="8114727" cy="5242874"/>
          </a:xfrm>
        </p:spPr>
        <p:txBody>
          <a:bodyPr anchor="t">
            <a:noAutofit/>
          </a:bodyPr>
          <a:lstStyle/>
          <a:p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</a:t>
            </a: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κυκλική οικονομία είναι ένα οικονομικό μοντέλο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που</a:t>
            </a:r>
          </a:p>
          <a:p>
            <a:pPr lvl="1">
              <a:spcBef>
                <a:spcPts val="600"/>
              </a:spcBef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δίνει έμφαση στη «μείωση, επαναχρησιμοποίηση, επισκευή, ανακύκλωση, ανάκτηση» (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reduce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use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repair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recycle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recover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283464" lvl="1" indent="0">
              <a:spcBef>
                <a:spcPts val="600"/>
              </a:spcBef>
              <a:buNone/>
            </a:pP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εστιάζει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στη μείωση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της σπατάλης των πόρων που χρησιμοποιούνται στην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παραγωγική διαδικασία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l-G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3464" lvl="1" indent="0">
              <a:lnSpc>
                <a:spcPct val="100000"/>
              </a:lnSpc>
              <a:spcBef>
                <a:spcPts val="600"/>
              </a:spcBef>
              <a:buNone/>
            </a:pPr>
            <a:endParaRPr lang="el-G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δίνει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έμφαση </a:t>
            </a:r>
            <a:endParaRPr lang="el-GR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αξιοποίηση ανανεώσιμων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πόρων, </a:t>
            </a:r>
            <a:r>
              <a:rPr lang="el-GR" sz="1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βιοαποικοδομήσιμων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υλικών, </a:t>
            </a: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ανάκτηση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και την επαναχρησιμοποίηση προϊόντων, αλλά και </a:t>
            </a:r>
            <a:endParaRPr lang="el-GR" sz="14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στην παραγωγή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ενέργειας από τα απόβλητα παραγωγικών διαδικασιών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, 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σ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τη διατήρηση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ενός προϊόντος σε καλή λειτουργική κατάσταση για μακρύ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χρονικό διάστημα, </a:t>
            </a:r>
          </a:p>
          <a:p>
            <a:pPr lvl="2">
              <a:lnSpc>
                <a:spcPct val="100000"/>
              </a:lnSpc>
              <a:spcBef>
                <a:spcPts val="600"/>
              </a:spcBef>
            </a:pP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στη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χρησιμοποίηση προϊόντων για την παροχή υπηρεσιών 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σε πολλαπλούς 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χρήστες (</a:t>
            </a:r>
            <a:r>
              <a:rPr lang="el-G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sharing</a:t>
            </a:r>
            <a:r>
              <a:rPr lang="el-GR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economy</a:t>
            </a:r>
            <a:r>
              <a:rPr lang="el-GR" sz="14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3</a:t>
            </a:fld>
            <a:endParaRPr lang="el-GR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4793" y="1457854"/>
            <a:ext cx="3586208" cy="3418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80368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19F7D4-856F-463F-9F66-C3BDF390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93" y="-296333"/>
            <a:ext cx="7969174" cy="1325563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Οφέλη Κυκλικής οικονομίας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AFEC2FF-D05F-4D30-8FD8-B94BDB25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9533" y="1319213"/>
            <a:ext cx="5884334" cy="4792133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Τα απόβλητα δεν αποτελούν ένα άχρηστο βάρος, αλλά έναν πολύτιμο πόρο.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Η αξία τους διατηρείται για μεγαλύτερο χρονικό διάστημα</a:t>
            </a:r>
          </a:p>
          <a:p>
            <a:pPr>
              <a:lnSpc>
                <a:spcPct val="100000"/>
              </a:lnSpc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Μείωση των πιέσεων στο περιβάλλον</a:t>
            </a:r>
          </a:p>
          <a:p>
            <a:pPr>
              <a:lnSpc>
                <a:spcPct val="100000"/>
              </a:lnSpc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Χαμηλό ανθρακικό αποτύπωμα </a:t>
            </a:r>
          </a:p>
          <a:p>
            <a:pPr>
              <a:lnSpc>
                <a:spcPct val="100000"/>
              </a:lnSpc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Δημιουργία νέων επιχειρηματικών ευκαιριών, με την εισαγωγή νέων προϊόντων και υπηρεσιών</a:t>
            </a:r>
          </a:p>
          <a:p>
            <a:pPr algn="just">
              <a:lnSpc>
                <a:spcPct val="100000"/>
              </a:lnSpc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Βελτιώνει τους περιβαλλοντικούς, κοινωνικούς και οικονομικούς δείκτες </a:t>
            </a:r>
          </a:p>
          <a:p>
            <a:pPr>
              <a:lnSpc>
                <a:spcPct val="100000"/>
              </a:lnSpc>
            </a:pP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Δημιουργία νέων θέσεων εργασίας</a:t>
            </a:r>
          </a:p>
          <a:p>
            <a:pPr marL="0" indent="0">
              <a:lnSpc>
                <a:spcPct val="100000"/>
              </a:lnSpc>
              <a:buNone/>
            </a:pP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ΤΕΕ/ΚΔΘ  -  Γραφείο Ευρωπαϊκών Προγραμμάτων ΤΕΕ/ΚΔΘ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4</a:t>
            </a:fld>
            <a:endParaRPr lang="el-GR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98108" y="1378480"/>
            <a:ext cx="5195957" cy="40655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01395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CC3BAA-E7C2-4D54-ADEF-D3AA4FAB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5" y="0"/>
            <a:ext cx="9140487" cy="1127471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Θεσμικό πλαίσιο διαχείρισης αποβλήτων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CB08F1-BF3F-46ED-9770-37694466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6983" y="1473200"/>
            <a:ext cx="11089217" cy="4656667"/>
          </a:xfrm>
        </p:spPr>
        <p:txBody>
          <a:bodyPr anchor="t">
            <a:normAutofit lnSpcReduction="10000"/>
          </a:bodyPr>
          <a:lstStyle/>
          <a:p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Απόβλητα: επίκεντρο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της ανάπτυξης της περιβαλλοντικής πολιτικής της Ε.Ε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algn="just">
              <a:spcAft>
                <a:spcPts val="600"/>
              </a:spcAft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Θεμελιώδεις αρχές ευρωπαϊκής στρατηγικής στη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διαχείριση των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αποβλήτων, προς την κατεύθυνση της κυκλικής οικονομίας:  </a:t>
            </a:r>
          </a:p>
          <a:p>
            <a:pPr lvl="1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Πρόληψη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il-PH" dirty="0" smtClean="0">
                <a:latin typeface="Calibri" panose="020F0502020204030204" pitchFamily="34" charset="0"/>
                <a:cs typeface="Calibri" panose="020F0502020204030204" pitchFamily="34" charset="0"/>
              </a:rPr>
              <a:t>(prevention)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παραγωγής αποβλήτων.</a:t>
            </a: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 </a:t>
            </a:r>
            <a:r>
              <a:rPr lang="el-GR" b="1" dirty="0" err="1">
                <a:latin typeface="Calibri" panose="020F0502020204030204" pitchFamily="34" charset="0"/>
                <a:cs typeface="Calibri" panose="020F0502020204030204" pitchFamily="34" charset="0"/>
              </a:rPr>
              <a:t>ρυπαίνων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 πληρώνει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» 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polluter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pays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principle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). Αυτός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που παράγει απορρίμματα αναλαμβάνει και το κόστος για την ορθή διαχείρισή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τους</a:t>
            </a: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Προφύλαξη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dirty="0" err="1">
                <a:latin typeface="Calibri" panose="020F0502020204030204" pitchFamily="34" charset="0"/>
                <a:cs typeface="Calibri" panose="020F0502020204030204" pitchFamily="34" charset="0"/>
              </a:rPr>
              <a:t>precautionary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Λ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αμβάνονται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προληπτικά μέτρα για να αποφευχθούν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προβλήματα</a:t>
            </a:r>
          </a:p>
          <a:p>
            <a:pPr lvl="1"/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«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Ευθύνη του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παραγωγού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». Με την εφαρμογή της διεύρυνσης της ευθύνης του παραγωγού, επιδιώκεται η κάλυψη ολόκληρου του κύκλου ζωής του προϊόντος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Αρχή της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εγγύτητας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el-GR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proximity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). Η αντιμετώπιση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απορριμμάτων πρέπει να γίνεται στην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πηγή. </a:t>
            </a:r>
            <a:r>
              <a:rPr lang="el-GR" dirty="0" smtClean="0"/>
              <a:t>Ανάγκη </a:t>
            </a:r>
            <a:r>
              <a:rPr lang="el-GR" dirty="0"/>
              <a:t>για την επεξεργασία των αποβλήτων στις πλησιέστερες στον τόπο παραγωγή τους κατάλληλες εγκαταστάσεις, εφόσον είναι περιβαλλοντικά αποδεκτό και οικονομικά εφικτό</a:t>
            </a: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00260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="" xmlns:a16="http://schemas.microsoft.com/office/drawing/2014/main" id="{95CC3BAA-E7C2-4D54-ADEF-D3AA4FAB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89620" y="76199"/>
            <a:ext cx="9225153" cy="1127471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Νομοθεσία Ε.Ε. για απόβλητα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="" xmlns:a16="http://schemas.microsoft.com/office/drawing/2014/main" id="{85CB08F1-BF3F-46ED-9770-37694466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7267" y="1253067"/>
            <a:ext cx="7933265" cy="4665133"/>
          </a:xfrm>
        </p:spPr>
        <p:txBody>
          <a:bodyPr anchor="t">
            <a:normAutofit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Η Οδηγία Πλαίσιο για τα απόβλητα (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2008/98/ΕΕ)έθεσε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το νομικό πλαίσιο και τους βασικούς όρους για τη διαχείριση των αποβλήτων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Η Οδηγία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(2018/851/ΕΕ)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τροποποιεί την (2008/98/ΕΚ). Έχει ως φιλοδοξία τη μετάβαση σε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μια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κυκλική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οικονομία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algn="just">
              <a:spcBef>
                <a:spcPts val="0"/>
              </a:spcBef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Ειδικά για τα ΑΕΚΚ:</a:t>
            </a:r>
          </a:p>
          <a:p>
            <a:pPr lvl="1" algn="just">
              <a:buFontTx/>
              <a:buChar char="-"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Μέτρα επιλεκτικής κατεδάφισης </a:t>
            </a:r>
          </a:p>
          <a:p>
            <a:pPr lvl="1" algn="just">
              <a:buFontTx/>
              <a:buChar char="-"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Απομάκρυνση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ασφαλής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χειρισμός των επικίνδυνων ουσιών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 lvl="1" algn="just">
              <a:buFontTx/>
              <a:buChar char="-"/>
            </a:pP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Ε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παναχρησιμοποίηση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και </a:t>
            </a: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ανακύκλωση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με επιλεκτική αφαίρεση υλικών</a:t>
            </a:r>
          </a:p>
          <a:p>
            <a:pPr lvl="1" algn="just">
              <a:buFontTx/>
              <a:buChar char="-"/>
            </a:pPr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Καθιέρωση </a:t>
            </a:r>
            <a:r>
              <a:rPr lang="el-GR" b="1" dirty="0">
                <a:latin typeface="Calibri" panose="020F0502020204030204" pitchFamily="34" charset="0"/>
                <a:cs typeface="Calibri" panose="020F0502020204030204" pitchFamily="34" charset="0"/>
              </a:rPr>
              <a:t>συστημάτων διαλογής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των αποβλήτων κατασκευών και κατεδαφίσεων τουλάχιστον για τα ακόλουθα: ξύλο, ανόργανα κλάσματα (σκυρόδεμα, τούβλα, πλακάκια και κεραμικά, πέτρα), μέταλλα, γυαλί, πλαστικά και γύψος</a:t>
            </a:r>
          </a:p>
          <a:p>
            <a:pPr marL="0" indent="0" algn="just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6</a:t>
            </a:fld>
            <a:endParaRPr lang="el-G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00533" y="1049128"/>
            <a:ext cx="3262908" cy="4244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13760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95CC3BAA-E7C2-4D54-ADEF-D3AA4FABA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446" y="0"/>
            <a:ext cx="8869554" cy="1127471"/>
          </a:xfrm>
        </p:spPr>
        <p:txBody>
          <a:bodyPr>
            <a:normAutofit/>
          </a:bodyPr>
          <a:lstStyle/>
          <a:p>
            <a:pPr algn="ctr"/>
            <a:r>
              <a:rPr lang="el-GR" dirty="0" smtClean="0"/>
              <a:t>Νομοθεσία Ε.Ε. για απόβλητα</a:t>
            </a:r>
            <a:endParaRPr lang="el-GR" dirty="0"/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85CB08F1-BF3F-46ED-9770-376944666F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7650" y="1472084"/>
            <a:ext cx="11140017" cy="4445643"/>
          </a:xfrm>
        </p:spPr>
        <p:txBody>
          <a:bodyPr anchor="t">
            <a:normAutofit/>
          </a:bodyPr>
          <a:lstStyle/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οδηγία 2018/850/ΕΕ τροποποιεί την οδηγία 1999/31/ΕΚ περί υγειονομικής ταφής (στόχος 10%)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οδηγία 2018/852/ΕΕ τροποποιεί την οδηγία 94/62/ΕΚ για τις συσκευασίες και τα απόβλητα συσκευασιών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οδηγία 2019/904/ΕΕ για τα πλαστικά</a:t>
            </a:r>
          </a:p>
          <a:p>
            <a:pPr algn="just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οδηγία 2018/849/ΕΕ για τα λοιπά ρεύματα εναλλακτικής διαχείρισης (ΟΤΚΖ, μπαταρίες, ΑΗΗΕ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indent="0">
              <a:buNone/>
            </a:pP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265621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D919F7D4-856F-463F-9F66-C3BDF390F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293" y="-296333"/>
            <a:ext cx="7969174" cy="1325563"/>
          </a:xfrm>
        </p:spPr>
        <p:txBody>
          <a:bodyPr>
            <a:normAutofit/>
          </a:bodyPr>
          <a:lstStyle/>
          <a:p>
            <a:pPr algn="ctr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Εθνική Νομοθεσία</a:t>
            </a:r>
            <a:endParaRPr lang="el-GR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9AFEC2FF-D05F-4D30-8FD8-B94BDB25E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133" y="1156143"/>
            <a:ext cx="10541000" cy="5701857"/>
          </a:xfrm>
        </p:spPr>
        <p:txBody>
          <a:bodyPr anchor="t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l-GR" sz="2000" dirty="0">
                <a:latin typeface="Calibri" panose="020F0502020204030204" pitchFamily="34" charset="0"/>
                <a:cs typeface="Calibri" panose="020F0502020204030204" pitchFamily="34" charset="0"/>
              </a:rPr>
              <a:t>Στόχοι ΕΣΔΑ (Εθνικό Σχέδιο Διαχείρισης Αποβλήτων) για τα απόβλητα μέχρι το </a:t>
            </a:r>
            <a:r>
              <a:rPr lang="el-GR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2030:</a:t>
            </a:r>
            <a:endParaRPr lang="el-GR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Χωριστή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συλλογή ανακυκλώσιμων υλικών και </a:t>
            </a:r>
            <a:r>
              <a:rPr lang="el-GR" sz="1600" dirty="0" err="1">
                <a:latin typeface="Calibri" panose="020F0502020204030204" pitchFamily="34" charset="0"/>
                <a:cs typeface="Calibri" panose="020F0502020204030204" pitchFamily="34" charset="0"/>
              </a:rPr>
              <a:t>βιοαποβλήτων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50000"/>
              </a:lnSpc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Προετοιμασία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για επαναχρησιμοποίηση και ανακύκλωση των παραγόμενων ΑΣΑ τουλάχιστον σε ποσοστό 55 % κατά βάρος μέχρι το 2025 και 60% κατά βάρος μέχρι το 2030.</a:t>
            </a:r>
          </a:p>
          <a:p>
            <a:pPr lvl="1" algn="just">
              <a:lnSpc>
                <a:spcPct val="150000"/>
              </a:lnSpc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Χαμηλά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ποσοστά ταφής, κάτω του 10%, μέχρι το 2030.</a:t>
            </a:r>
          </a:p>
          <a:p>
            <a:pPr lvl="1" algn="just">
              <a:lnSpc>
                <a:spcPct val="150000"/>
              </a:lnSpc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Επεξεργασία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των υπολειπόμενων σύμμεικτων αποβλήτων σε σύγχρονες μονάδες επεξεργασίας αποβλήτων (ΜΕΑ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lvl="1" algn="just">
              <a:lnSpc>
                <a:spcPct val="150000"/>
              </a:lnSpc>
            </a:pP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Δημιουργία 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δικτύου μονάδων ενεργειακής αξιοποίησης από υπολείμματα επεξεργασίας αποβλήτων ή/και από εναλλακτικά καύσιμα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lvl="1" algn="just">
              <a:lnSpc>
                <a:spcPct val="150000"/>
              </a:lnSpc>
            </a:pPr>
            <a:r>
              <a:rPr lang="el-GR" sz="1600" b="1" dirty="0">
                <a:latin typeface="Calibri" panose="020F0502020204030204" pitchFamily="34" charset="0"/>
                <a:cs typeface="Calibri" panose="020F0502020204030204" pitchFamily="34" charset="0"/>
              </a:rPr>
              <a:t>Απόβλητα Εκσκαφών Κατασκευών και κατεδαφίσεων</a:t>
            </a:r>
            <a:r>
              <a:rPr lang="el-GR" sz="1600" dirty="0">
                <a:latin typeface="Calibri" panose="020F0502020204030204" pitchFamily="34" charset="0"/>
                <a:cs typeface="Calibri" panose="020F0502020204030204" pitchFamily="34" charset="0"/>
              </a:rPr>
              <a:t>: Επαναχρησιμοποίηση, ανακύκλωση και ανάκτηση του 70% των παραγόμενων </a:t>
            </a:r>
            <a:r>
              <a:rPr lang="el-GR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 ΑΕΚΚ</a:t>
            </a:r>
            <a:endParaRPr lang="el-GR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dirty="0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628517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10352" y="-13789"/>
            <a:ext cx="7775982" cy="1183566"/>
          </a:xfrm>
        </p:spPr>
        <p:txBody>
          <a:bodyPr/>
          <a:lstStyle/>
          <a:p>
            <a:pPr algn="ctr"/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Απόβλητα από εκσκαφές, κατασκευές και κατεδαφίσεις (ΑΕΚΚ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8867" y="1320801"/>
            <a:ext cx="6773333" cy="4461932"/>
          </a:xfrm>
        </p:spPr>
        <p:txBody>
          <a:bodyPr>
            <a:normAutofit/>
          </a:bodyPr>
          <a:lstStyle/>
          <a:p>
            <a:endParaRPr lang="el-GR" b="1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ΑΕΚΚ:  </a:t>
            </a:r>
            <a:r>
              <a:rPr lang="el-GR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κάθε υλικό ή αντικείμενο από εκσκαφές, κατασκευές και κατεδαφίσεις που θεωρείται ως απόβλητο, σύμφωνα με την ισχύουσα σχετική νομοθεσία.</a:t>
            </a:r>
          </a:p>
          <a:p>
            <a:pPr marL="0" indent="0">
              <a:buNone/>
            </a:pPr>
            <a:endParaRPr lang="el-GR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Αποτελούνται 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από υλικά, όπως </a:t>
            </a:r>
            <a:r>
              <a:rPr lang="el-GR" dirty="0" smtClean="0">
                <a:latin typeface="Calibri" panose="020F0502020204030204" pitchFamily="34" charset="0"/>
                <a:cs typeface="Calibri" panose="020F0502020204030204" pitchFamily="34" charset="0"/>
              </a:rPr>
              <a:t>σκυρόδεμα</a:t>
            </a:r>
            <a:r>
              <a:rPr lang="el-GR" dirty="0">
                <a:latin typeface="Calibri" panose="020F0502020204030204" pitchFamily="34" charset="0"/>
                <a:cs typeface="Calibri" panose="020F0502020204030204" pitchFamily="34" charset="0"/>
              </a:rPr>
              <a:t>, σίδηρο, τούβλα, ξύλο, γύψο, γυαλί, πλαστικά, μέταλλα, αμίαντο και χώμα, υλικά που μπορούν να ανακυκλωθούν.</a:t>
            </a:r>
          </a:p>
          <a:p>
            <a:endParaRPr lang="el-GR" dirty="0"/>
          </a:p>
        </p:txBody>
      </p:sp>
      <p:sp>
        <p:nvSpPr>
          <p:cNvPr id="7" name="Θέση υποσέλιδου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Μόνιμη Επιτροπή Περιβάλλοντος και Υδάτων ΤΕΕ/ΚΔΘ  -  Γραφείο Ευρωπαϊκών Προγραμμάτων ΤΕΕ/ΚΔΘ</a:t>
            </a:r>
            <a:endParaRPr lang="en-US" dirty="0"/>
          </a:p>
        </p:txBody>
      </p:sp>
      <p:sp>
        <p:nvSpPr>
          <p:cNvPr id="8" name="Θέση αριθμού διαφάνειας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D8D479-8942-46E8-A226-A4E01F7A105C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8000" y="185209"/>
            <a:ext cx="2487613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94600" y="1667933"/>
            <a:ext cx="3877733" cy="280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487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cology 16x9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Nature ecology education photo presentation.potx" id="{C2041BFC-79DD-469A-9C9C-CE3A45FF64F3}" vid="{F6D325B2-35D9-40C5-B4CD-C0A8483D5659}"/>
    </a:ext>
  </a:extLst>
</a:theme>
</file>

<file path=ppt/theme/theme2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Ecology">
      <a:dk1>
        <a:srgbClr val="4D3E2F"/>
      </a:dk1>
      <a:lt1>
        <a:sysClr val="window" lastClr="FFFFFF"/>
      </a:lt1>
      <a:dk2>
        <a:srgbClr val="000000"/>
      </a:dk2>
      <a:lt2>
        <a:srgbClr val="DDDDDD"/>
      </a:lt2>
      <a:accent1>
        <a:srgbClr val="8BAA00"/>
      </a:accent1>
      <a:accent2>
        <a:srgbClr val="2A6CB2"/>
      </a:accent2>
      <a:accent3>
        <a:srgbClr val="795837"/>
      </a:accent3>
      <a:accent4>
        <a:srgbClr val="D18316"/>
      </a:accent4>
      <a:accent5>
        <a:srgbClr val="79B4F0"/>
      </a:accent5>
      <a:accent6>
        <a:srgbClr val="CDC80F"/>
      </a:accent6>
      <a:hlink>
        <a:srgbClr val="2A6CB2"/>
      </a:hlink>
      <a:folHlink>
        <a:srgbClr val="808080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TM01790490[[fn=Decatur]]</Template>
  <TotalTime>2759</TotalTime>
  <Words>1399</Words>
  <Application>Microsoft Office PowerPoint</Application>
  <PresentationFormat>Προσαρμογή</PresentationFormat>
  <Paragraphs>184</Paragraphs>
  <Slides>17</Slides>
  <Notes>17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Ecology 16x9</vt:lpstr>
      <vt:lpstr>Κρίσιμα σημεία στη διαχείριση των ΑΕΚΚ προς την κατεύθυνση της Κυκλικής Οικονομίας</vt:lpstr>
      <vt:lpstr>Μετάβαση από γραμμική σε κυκλική οικονομία</vt:lpstr>
      <vt:lpstr>Κυκλική οικονομία</vt:lpstr>
      <vt:lpstr>Οφέλη Κυκλικής οικονομίας</vt:lpstr>
      <vt:lpstr>Θεσμικό πλαίσιο διαχείρισης αποβλήτων</vt:lpstr>
      <vt:lpstr>Νομοθεσία Ε.Ε. για απόβλητα</vt:lpstr>
      <vt:lpstr>Νομοθεσία Ε.Ε. για απόβλητα</vt:lpstr>
      <vt:lpstr>Εθνική Νομοθεσία</vt:lpstr>
      <vt:lpstr>Απόβλητα από εκσκαφές, κατασκευές και κατεδαφίσεις (ΑΕΚΚ)</vt:lpstr>
      <vt:lpstr>Προέλευση ΑΕΚΚ</vt:lpstr>
      <vt:lpstr>Ανακτώμενα υλικά από ΑΕΚΚ</vt:lpstr>
      <vt:lpstr>Χρήσεις ανακυκλωμένων υλικών</vt:lpstr>
      <vt:lpstr>Χρήσεις ορυκτών αποβλήτων</vt:lpstr>
      <vt:lpstr>Χρήσεις ορυκτών αποβλήτων</vt:lpstr>
      <vt:lpstr>ΑΕΚΚ – Τρέχουσα Κατάσταση </vt:lpstr>
      <vt:lpstr>Οφέλη Αποτελεσματικής Διαχείρισης</vt:lpstr>
      <vt:lpstr>Ευχαριστώ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Κρίσιμα σημεία στη διαχείριση των Στερεών Αποβλήτων προς την κατεύθυνση της Κυκλικής Οικονομίας</dc:title>
  <dc:creator>Stavroula Tsitsifli</dc:creator>
  <cp:lastModifiedBy>user</cp:lastModifiedBy>
  <cp:revision>120</cp:revision>
  <cp:lastPrinted>2018-05-16T10:35:49Z</cp:lastPrinted>
  <dcterms:created xsi:type="dcterms:W3CDTF">2018-05-11T10:25:05Z</dcterms:created>
  <dcterms:modified xsi:type="dcterms:W3CDTF">2020-09-17T15:23:18Z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